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>
                <a:latin typeface="Bookman Old Style" pitchFamily="18" charset="0"/>
              </a:rPr>
              <a:t>Анализ мониторинга</a:t>
            </a:r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Лист1!$D$1</c:f>
              <c:strCache>
                <c:ptCount val="1"/>
                <c:pt idx="0">
                  <c:v>Анализ мониторинга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Лист1!$C$2:$C$7</c:f>
              <c:strCache>
                <c:ptCount val="6"/>
                <c:pt idx="0">
                  <c:v>Использование   в работе с детьми различные виды конструкторов</c:v>
                </c:pt>
                <c:pt idx="1">
                  <c:v>программирование лего моделей</c:v>
                </c:pt>
                <c:pt idx="2">
                  <c:v>Использование схем</c:v>
                </c:pt>
                <c:pt idx="3">
                  <c:v>Развитие творчества</c:v>
                </c:pt>
                <c:pt idx="4">
                  <c:v>детское экспериментирование</c:v>
                </c:pt>
                <c:pt idx="5">
                  <c:v>методика обучения презентации построек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52</c:v>
                </c:pt>
                <c:pt idx="1">
                  <c:v>0</c:v>
                </c:pt>
                <c:pt idx="2">
                  <c:v>38</c:v>
                </c:pt>
                <c:pt idx="3">
                  <c:v>52</c:v>
                </c:pt>
                <c:pt idx="4">
                  <c:v>76</c:v>
                </c:pt>
                <c:pt idx="5">
                  <c:v>76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6496958449108581"/>
          <c:y val="0.22492660910187512"/>
          <c:w val="0.42172161089631305"/>
          <c:h val="0.66948969345672338"/>
        </c:manualLayout>
      </c:layout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BFE8-C19E-4FC9-A0EC-EF074F05E205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F41FF0-BD52-4105-A592-E0B2750A04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BFE8-C19E-4FC9-A0EC-EF074F05E205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1FF0-BD52-4105-A592-E0B2750A0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FF41FF0-BD52-4105-A592-E0B2750A04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BFE8-C19E-4FC9-A0EC-EF074F05E205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BFE8-C19E-4FC9-A0EC-EF074F05E205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FF41FF0-BD52-4105-A592-E0B2750A04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BFE8-C19E-4FC9-A0EC-EF074F05E205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F41FF0-BD52-4105-A592-E0B2750A04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635BFE8-C19E-4FC9-A0EC-EF074F05E205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1FF0-BD52-4105-A592-E0B2750A04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BFE8-C19E-4FC9-A0EC-EF074F05E205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FF41FF0-BD52-4105-A592-E0B2750A04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BFE8-C19E-4FC9-A0EC-EF074F05E205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FF41FF0-BD52-4105-A592-E0B2750A0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BFE8-C19E-4FC9-A0EC-EF074F05E205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F41FF0-BD52-4105-A592-E0B2750A0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F41FF0-BD52-4105-A592-E0B2750A04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BFE8-C19E-4FC9-A0EC-EF074F05E205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FF41FF0-BD52-4105-A592-E0B2750A04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635BFE8-C19E-4FC9-A0EC-EF074F05E205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635BFE8-C19E-4FC9-A0EC-EF074F05E205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F41FF0-BD52-4105-A592-E0B2750A04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1714488"/>
            <a:ext cx="7643866" cy="4714908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</a:rPr>
              <a:t>М</a:t>
            </a:r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униципальная инновационная  площадка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</a:p>
          <a:p>
            <a:r>
              <a:rPr lang="ru-RU" sz="2400" b="1" dirty="0">
                <a:solidFill>
                  <a:srgbClr val="FF0000"/>
                </a:solidFill>
                <a:latin typeface="Bookman Old Style" pitchFamily="18" charset="0"/>
              </a:rPr>
              <a:t>Подготовка педагогов к организации деятельности по начальному техническому моделированию  детей   старшего дошкольного </a:t>
            </a:r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возраста</a:t>
            </a:r>
          </a:p>
          <a:p>
            <a:endParaRPr lang="ru-RU" b="1" dirty="0" smtClean="0"/>
          </a:p>
          <a:p>
            <a:r>
              <a:rPr lang="ru-RU" sz="1800" b="1" dirty="0" smtClean="0">
                <a:solidFill>
                  <a:schemeClr val="tx1"/>
                </a:solidFill>
                <a:latin typeface="Bookman Old Style" pitchFamily="18" charset="0"/>
              </a:rPr>
              <a:t>(распоряжение КО от 30.06.2017 г. №  545)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500042"/>
            <a:ext cx="8286808" cy="928693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Bookman Old Style" pitchFamily="18" charset="0"/>
              </a:rPr>
              <a:t>Муниципальное  дошкольное образовательное  бюджетное учреждение</a:t>
            </a:r>
            <a:br>
              <a:rPr lang="ru-RU" sz="2400" b="1" dirty="0" smtClean="0">
                <a:latin typeface="Bookman Old Style" pitchFamily="18" charset="0"/>
              </a:rPr>
            </a:br>
            <a:r>
              <a:rPr lang="ru-RU" sz="2400" b="1" dirty="0" smtClean="0">
                <a:latin typeface="Bookman Old Style" pitchFamily="18" charset="0"/>
              </a:rPr>
              <a:t> «Детский сад комбинированного  вида № 10»</a:t>
            </a:r>
            <a:endParaRPr lang="ru-RU" sz="24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53610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Перспективный план реализации проекта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" y="836712"/>
          <a:ext cx="8964486" cy="6500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081"/>
                <a:gridCol w="1494081"/>
                <a:gridCol w="1494081"/>
                <a:gridCol w="1494081"/>
                <a:gridCol w="1494081"/>
                <a:gridCol w="1494081"/>
              </a:tblGrid>
              <a:tr h="5921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Мероприятие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Содержание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Методы и формы работы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Участники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Ожидаемые результаты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Продукт инновационной деятельности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7643">
                <a:tc gridSpan="6"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этап. Практический (ноябрь   2017 – март  2018 г.)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446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Работа практического семинара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Подготовка и проведение занятий по обучению педагогов организации работы с детьми по начальному техническому моделировании.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Лекции</a:t>
                      </a:r>
                    </a:p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Практические занятия</a:t>
                      </a:r>
                    </a:p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Просмотр видео материалов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Исполнители проекта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Уровень овладения педагогами навыков организации работы с детьми по начальному техническому моделированию.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Проект программы обучения педагогов</a:t>
                      </a:r>
                    </a:p>
                  </a:txBody>
                  <a:tcPr marL="68580" marR="68580" marT="0" marB="0"/>
                </a:tc>
              </a:tr>
              <a:tr h="3044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Открытые мероприятия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Педагоги организуют занятия  в своих группах, мотивируя детей на проявление активности на основе включения их в процесс  исследования и моделирования.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Совместная и самостоятельная деятельность  детей и педагогов.</a:t>
                      </a:r>
                    </a:p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Подготовка мастер-классов для коллег, не участвующих в семинаре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Педагоги, воспитанники детского сада.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Овладение навыками интерактивного обучения детей дошкольного возраста.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Методические рекомендации по проведению  занятий с детьми.</a:t>
                      </a:r>
                    </a:p>
                    <a:p>
                      <a:pPr indent="540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Видео презентации.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Перспективный план реализации проекта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052511"/>
          <a:ext cx="8504238" cy="5263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373"/>
                <a:gridCol w="1417373"/>
                <a:gridCol w="1417373"/>
                <a:gridCol w="1417373"/>
                <a:gridCol w="1417373"/>
                <a:gridCol w="1417373"/>
              </a:tblGrid>
              <a:tr h="663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Мероприятие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Содержание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Методы и формы работы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Участники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Ожидаемые результаты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Продукт инновационной деятельности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8005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этап. Обобщающий (апрель  2018 - август 2018 г.)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8579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Мониторинг результативности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Подготовка  сводной информации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Мастер - классы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Исполнители проекта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Информация об уровне овладения педагогами навыков начального технического моделирования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Нет </a:t>
                      </a:r>
                    </a:p>
                  </a:txBody>
                  <a:tcPr marL="68580" marR="68580" marT="0" marB="0"/>
                </a:tc>
              </a:tr>
              <a:tr h="2123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Распространение опыта инновационной деятельности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Участие педагогов в мероприятиях района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Круглый стол Конкурсы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Исполнители проекта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Самооценка инновационной деятельности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Система работы по подготовке педагогов к обучению старших дошкольников начальному техническому моделированию.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Цель проекта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8380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Организация  работы по подготовке педагогов к обучению детей старшего дошкольного возраста  основам начального  технического   </a:t>
            </a:r>
            <a:r>
              <a:rPr lang="ru-RU" sz="3200" dirty="0" smtClean="0"/>
              <a:t>моделирования</a:t>
            </a:r>
            <a:endParaRPr lang="ru-RU" sz="3200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Задачи проекта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Создать  творческую группу педагогов для обучения  детей навыкам пространственного технического моделирования.</a:t>
            </a:r>
          </a:p>
          <a:p>
            <a:r>
              <a:rPr lang="ru-RU" dirty="0" smtClean="0"/>
              <a:t>Разработка критериев  оценки  умений  педагогов для анализа профессиональных дефицитов  в ДОУ</a:t>
            </a:r>
          </a:p>
          <a:p>
            <a:pPr lvl="0"/>
            <a:r>
              <a:rPr lang="ru-RU" dirty="0" smtClean="0"/>
              <a:t>Спланировать и реализовать комплекс мероприятий по обучению педагогов в области начального технического моделирования  детей старшего дошкольного возраста</a:t>
            </a:r>
          </a:p>
          <a:p>
            <a:pPr lvl="0"/>
            <a:r>
              <a:rPr lang="ru-RU" dirty="0" smtClean="0"/>
              <a:t>Организовать проектно-исследовательскую деятельность детей с последующей презентацией своих результатов</a:t>
            </a:r>
          </a:p>
          <a:p>
            <a:pPr lvl="0"/>
            <a:r>
              <a:rPr lang="ru-RU" dirty="0" smtClean="0"/>
              <a:t>Систематизировать  деятельность  педагогов  по организации    обучения  старших дошкольников начальному техническому моделированию.</a:t>
            </a:r>
          </a:p>
          <a:p>
            <a:pPr lvl="0"/>
            <a:r>
              <a:rPr lang="ru-RU" dirty="0" smtClean="0"/>
              <a:t>Обеспечить информационное сопровождение  проекта.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Продукт инновационной деятельности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1980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Система работы по подготовке педагогов к обучению старших дошкольников начальному техническому </a:t>
            </a:r>
            <a:r>
              <a:rPr lang="ru-RU" sz="3200" dirty="0" smtClean="0"/>
              <a:t>моделированию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П</a:t>
            </a:r>
            <a:r>
              <a:rPr lang="ru-RU" sz="2800" b="1" dirty="0" smtClean="0">
                <a:solidFill>
                  <a:schemeClr val="tx1"/>
                </a:solidFill>
              </a:rPr>
              <a:t>оказатели </a:t>
            </a:r>
            <a:r>
              <a:rPr lang="ru-RU" sz="2800" b="1" dirty="0" smtClean="0">
                <a:solidFill>
                  <a:schemeClr val="tx1"/>
                </a:solidFill>
              </a:rPr>
              <a:t>эффективности  проекта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увеличение количества  участников инновационной работы</a:t>
            </a:r>
          </a:p>
          <a:p>
            <a:pPr lvl="0"/>
            <a:r>
              <a:rPr lang="ru-RU" dirty="0" smtClean="0"/>
              <a:t>создание учебно-методического комплекса </a:t>
            </a:r>
          </a:p>
          <a:p>
            <a:pPr lvl="0"/>
            <a:r>
              <a:rPr lang="ru-RU" dirty="0" smtClean="0"/>
              <a:t>увеличение количества мероприятий с детьми по данному направлению деятельности </a:t>
            </a:r>
            <a:endParaRPr lang="ru-RU" dirty="0" smtClean="0"/>
          </a:p>
          <a:p>
            <a:pPr lvl="0"/>
            <a:r>
              <a:rPr lang="ru-RU" dirty="0" smtClean="0"/>
              <a:t>создание учебно-методических разработок</a:t>
            </a:r>
          </a:p>
          <a:p>
            <a:pPr lvl="0"/>
            <a:r>
              <a:rPr lang="ru-RU" dirty="0" smtClean="0"/>
              <a:t>создание и развитие информационно-методического раздела на сайте ДОУ</a:t>
            </a:r>
          </a:p>
          <a:p>
            <a:pPr lvl="0"/>
            <a:r>
              <a:rPr lang="ru-RU" dirty="0" smtClean="0"/>
              <a:t>количество открытых мероприятий по представлению инновационного </a:t>
            </a:r>
            <a:r>
              <a:rPr lang="ru-RU" dirty="0" smtClean="0"/>
              <a:t>опыта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46409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Перспективный план реализации проекта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301625" y="908050"/>
          <a:ext cx="8504238" cy="5519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2063"/>
                <a:gridCol w="1372683"/>
                <a:gridCol w="1417373"/>
                <a:gridCol w="1417373"/>
                <a:gridCol w="1417373"/>
                <a:gridCol w="1417373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Мероприятие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Содержание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Методы и формы работы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Участники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Ожидаемые результаты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Продукт инновационной деятельности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этап. Подготовительно-проектный (сентябрь  - октябрь  2017 г.)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Мониторинг знаний педагогов в части владения навыками  организации работы по техническому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моделированию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Разработка критериев.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Оценка умений.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Анкетирование.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Наблюдение.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Анализ  информации.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Исполнители проекта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Подготовка сводной таблицы для получения информации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нет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Разработка плана практических занятий с педагогами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Ознакомление педагогов с технологией реализации проекта.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Изучение нормативной базы.</a:t>
                      </a:r>
                    </a:p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Изучение методической литературы.</a:t>
                      </a:r>
                    </a:p>
                    <a:p>
                      <a:pPr indent="5403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Знакомство с передовым педагогическим опытом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Исполнители проекта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Подготовка вопросов для изучения на семинаре.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План проведения практического семинара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53610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Реализация 1 этапа проекта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719944" cy="4902296"/>
          </a:xfrm>
        </p:spPr>
        <p:txBody>
          <a:bodyPr/>
          <a:lstStyle/>
          <a:p>
            <a:pPr marL="514350" indent="-514350" algn="ctr">
              <a:buAutoNum type="arabicPeriod"/>
            </a:pPr>
            <a:r>
              <a:rPr lang="ru-RU" dirty="0" smtClean="0"/>
              <a:t>Анкетирование</a:t>
            </a:r>
          </a:p>
          <a:p>
            <a:pPr marL="514350" indent="-514350" algn="ctr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980729"/>
          <a:ext cx="8424936" cy="55689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234"/>
                <a:gridCol w="2106234"/>
                <a:gridCol w="2106234"/>
                <a:gridCol w="2106234"/>
              </a:tblGrid>
              <a:tr h="523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Умение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Владею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Недостаточно владею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Не владею, нужно обучаться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631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1.Использование   в работе с детьми различные виды конструкторов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03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2.Использование  опорных  схем, пооперационных карт  для создания детьми разнообразных построек из конструктора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3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3.Использование конструирования как средства  и условие для развития творчества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3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4.Организация детского экспериментирования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3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5.Методика  обучения детей  презентовать свои постройки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Реализация 1 этапа проекта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Реализация 1 этапа проекта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 algn="ctr">
              <a:buNone/>
            </a:pPr>
            <a:r>
              <a:rPr lang="ru-RU" u="sng" dirty="0" smtClean="0">
                <a:solidFill>
                  <a:srgbClr val="FF0000"/>
                </a:solidFill>
              </a:rPr>
              <a:t>Направления работы семинара</a:t>
            </a:r>
          </a:p>
          <a:p>
            <a:r>
              <a:rPr lang="ru-RU" dirty="0" smtClean="0"/>
              <a:t>Обучение </a:t>
            </a:r>
            <a:r>
              <a:rPr lang="ru-RU" dirty="0" smtClean="0"/>
              <a:t>педагогов умению  использовать в работе с детьми различные виды конструкторов</a:t>
            </a:r>
          </a:p>
          <a:p>
            <a:pPr lvl="0"/>
            <a:r>
              <a:rPr lang="ru-RU" dirty="0" smtClean="0"/>
              <a:t>Обучение педагогов умению    составлять    пооперационные карты и схемы  для  конструирования построек</a:t>
            </a:r>
          </a:p>
          <a:p>
            <a:pPr lvl="0"/>
            <a:r>
              <a:rPr lang="ru-RU" dirty="0" smtClean="0"/>
              <a:t>Владение  конструированием как деятельностью,   способствующей развитию у дошкольников  исследовательской  и творческой активности, умению наблюдать и экспериментировать.</a:t>
            </a:r>
          </a:p>
          <a:p>
            <a:pPr lvl="0"/>
            <a:r>
              <a:rPr lang="ru-RU" dirty="0" smtClean="0"/>
              <a:t>Учим детей презентовать свои постройки</a:t>
            </a:r>
          </a:p>
          <a:p>
            <a:pPr lvl="0"/>
            <a:r>
              <a:rPr lang="ru-RU" dirty="0" smtClean="0"/>
              <a:t>Владение приемом программирования  </a:t>
            </a:r>
            <a:r>
              <a:rPr lang="ru-RU" dirty="0" err="1" smtClean="0"/>
              <a:t>лего</a:t>
            </a:r>
            <a:r>
              <a:rPr lang="ru-RU" dirty="0" smtClean="0"/>
              <a:t> моделей  с помощью компьютера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129</TotalTime>
  <Words>608</Words>
  <Application>Microsoft Office PowerPoint</Application>
  <PresentationFormat>Экран (4:3)</PresentationFormat>
  <Paragraphs>114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Официальная</vt:lpstr>
      <vt:lpstr>Муниципальное  дошкольное образовательное  бюджетное учреждение  «Детский сад комбинированного  вида № 10»</vt:lpstr>
      <vt:lpstr>Цель проекта</vt:lpstr>
      <vt:lpstr>Задачи проекта</vt:lpstr>
      <vt:lpstr>Продукт инновационной деятельности</vt:lpstr>
      <vt:lpstr>Показатели эффективности  проекта</vt:lpstr>
      <vt:lpstr>Перспективный план реализации проекта</vt:lpstr>
      <vt:lpstr>Реализация 1 этапа проекта</vt:lpstr>
      <vt:lpstr>Реализация 1 этапа проекта</vt:lpstr>
      <vt:lpstr>Реализация 1 этапа проекта</vt:lpstr>
      <vt:lpstr>Перспективный план реализации проекта</vt:lpstr>
      <vt:lpstr>Перспективный план реализации проекта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 дошкольное образовательное  бюджетное учреждение  «Детский сад комбинированного  вида № 10»</dc:title>
  <dc:creator>1</dc:creator>
  <cp:lastModifiedBy>DNS</cp:lastModifiedBy>
  <cp:revision>9</cp:revision>
  <dcterms:created xsi:type="dcterms:W3CDTF">2017-10-23T13:25:17Z</dcterms:created>
  <dcterms:modified xsi:type="dcterms:W3CDTF">2017-10-23T19:46:37Z</dcterms:modified>
</cp:coreProperties>
</file>